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FBF36-0F4E-4EFD-A33F-C29F242F4F57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B4F94-B059-46B3-93B1-82E8FCCE68E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B4F94-B059-46B3-93B1-82E8FCCE68E1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0F794-FE02-4CA4-BB1E-00B9EB06AD10}" type="datetimeFigureOut">
              <a:rPr lang="fr-FR" smtClean="0"/>
              <a:t>17/07/2014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49C0E-E53F-40FA-A818-5AE775664BD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llipse 9"/>
          <p:cNvSpPr/>
          <p:nvPr/>
        </p:nvSpPr>
        <p:spPr>
          <a:xfrm>
            <a:off x="4932040" y="2564904"/>
            <a:ext cx="1584176" cy="11304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107504" y="0"/>
            <a:ext cx="2555776" cy="23042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1619672" y="2636912"/>
            <a:ext cx="165618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Flèche droite 4"/>
          <p:cNvSpPr/>
          <p:nvPr/>
        </p:nvSpPr>
        <p:spPr>
          <a:xfrm>
            <a:off x="3995936" y="3501008"/>
            <a:ext cx="432048" cy="72008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75656" y="2708920"/>
            <a:ext cx="2016224" cy="864096"/>
          </a:xfrm>
        </p:spPr>
        <p:txBody>
          <a:bodyPr>
            <a:normAutofit/>
          </a:bodyPr>
          <a:lstStyle/>
          <a:p>
            <a:r>
              <a:rPr lang="fr-FR" sz="1200" b="1" dirty="0" smtClean="0"/>
              <a:t>Vigneron coopérateur</a:t>
            </a:r>
            <a:endParaRPr lang="fr-FR" sz="12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932040" y="2996952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/>
              <a:t>Cave coopérative</a:t>
            </a:r>
            <a:endParaRPr lang="fr-FR" sz="1200" b="1" dirty="0"/>
          </a:p>
        </p:txBody>
      </p:sp>
      <p:sp>
        <p:nvSpPr>
          <p:cNvPr id="6" name="Flèche droite 5"/>
          <p:cNvSpPr/>
          <p:nvPr/>
        </p:nvSpPr>
        <p:spPr>
          <a:xfrm rot="10800000">
            <a:off x="3851920" y="3645024"/>
            <a:ext cx="432048" cy="72008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6012160" y="980728"/>
            <a:ext cx="1296144" cy="12024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00" b="1" dirty="0">
                <a:solidFill>
                  <a:schemeClr val="tx1"/>
                </a:solidFill>
              </a:rPr>
              <a:t>Etude des marchés</a:t>
            </a:r>
            <a:r>
              <a:rPr lang="fr-FR" sz="1100" b="1" dirty="0">
                <a:solidFill>
                  <a:schemeClr val="tx1"/>
                </a:solidFill>
              </a:rPr>
              <a:t> </a:t>
            </a:r>
            <a:r>
              <a:rPr lang="fr-FR" sz="900" dirty="0">
                <a:solidFill>
                  <a:schemeClr val="accent1"/>
                </a:solidFill>
              </a:rPr>
              <a:t>(FAM, Interprofessions) :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Perspectives commerciales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Segmentation / Positionnement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79512" y="0"/>
            <a:ext cx="2555776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Etude des exploitations 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CER, Centres de gestion, Caves, Chambre Agriculture, Caves, Coop de France AM, Fédération des Caves 84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 :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Fiscalité (forfait/réel)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Logique de l’exploitation (succession, PLU, …)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Modèle économique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Investissements (matériels, foncier, plantations, …)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Prospective de production et pyramide des âges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Economies :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Mutualisation du matériel (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CUMA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Organisation optimisée et mutualisation du personnel (Groupement d’employeurs)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Achats groupés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Renégociation des contrats (assurances, banques, …)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Etude du vignoble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Etude de la trésorerie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à coins arrondis 13"/>
          <p:cNvSpPr/>
          <p:nvPr/>
        </p:nvSpPr>
        <p:spPr>
          <a:xfrm>
            <a:off x="179512" y="2420888"/>
            <a:ext cx="1440160" cy="17281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00" b="1" dirty="0">
                <a:solidFill>
                  <a:schemeClr val="tx1"/>
                </a:solidFill>
              </a:rPr>
              <a:t>Gestion de la trésorerie </a:t>
            </a:r>
            <a:r>
              <a:rPr lang="fr-FR" sz="900" dirty="0">
                <a:solidFill>
                  <a:schemeClr val="tx2"/>
                </a:solidFill>
              </a:rPr>
              <a:t>(Banques, Caves, Coop de France AM, Fédération des Caves 84) :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Outils mis à disposition :</a:t>
            </a:r>
          </a:p>
          <a:p>
            <a:pPr lvl="1"/>
            <a:r>
              <a:rPr lang="fr-FR" sz="900" dirty="0">
                <a:solidFill>
                  <a:schemeClr val="tx2"/>
                </a:solidFill>
              </a:rPr>
              <a:t>Avance</a:t>
            </a:r>
          </a:p>
          <a:p>
            <a:pPr lvl="1"/>
            <a:r>
              <a:rPr lang="fr-FR" sz="900" dirty="0">
                <a:solidFill>
                  <a:schemeClr val="tx2"/>
                </a:solidFill>
              </a:rPr>
              <a:t>Prêt à taux bonifié</a:t>
            </a:r>
          </a:p>
          <a:p>
            <a:pPr lvl="1"/>
            <a:r>
              <a:rPr lang="fr-FR" sz="900" dirty="0">
                <a:solidFill>
                  <a:schemeClr val="tx2"/>
                </a:solidFill>
              </a:rPr>
              <a:t>Calendrier de règlement</a:t>
            </a:r>
          </a:p>
        </p:txBody>
      </p:sp>
      <p:sp>
        <p:nvSpPr>
          <p:cNvPr id="15" name="Rectangle à coins arrondis 14"/>
          <p:cNvSpPr/>
          <p:nvPr/>
        </p:nvSpPr>
        <p:spPr>
          <a:xfrm>
            <a:off x="2771800" y="0"/>
            <a:ext cx="2483768" cy="17008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00" b="1" dirty="0">
                <a:solidFill>
                  <a:schemeClr val="tx2"/>
                </a:solidFill>
              </a:rPr>
              <a:t>Optimisation des rendements </a:t>
            </a:r>
            <a:r>
              <a:rPr lang="fr-FR" sz="900" dirty="0">
                <a:solidFill>
                  <a:schemeClr val="tx2"/>
                </a:solidFill>
              </a:rPr>
              <a:t>en fonction de la segmentation suivant les marchés de la cave (Conseils technicien amont des caves, Chambre agriculture, CAPL, ODG, INRA, IFV) :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Gestion du stress hydrique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Clones, cépages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Produits </a:t>
            </a:r>
            <a:r>
              <a:rPr lang="fr-FR" sz="900" dirty="0" err="1">
                <a:solidFill>
                  <a:schemeClr val="tx2"/>
                </a:solidFill>
              </a:rPr>
              <a:t>phyto</a:t>
            </a:r>
            <a:r>
              <a:rPr lang="fr-FR" sz="900" dirty="0">
                <a:solidFill>
                  <a:schemeClr val="tx2"/>
                </a:solidFill>
              </a:rPr>
              <a:t>, engrais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Taille, mode de conduite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Renouvellement (plan de restructuration, manquants)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Recherche, expérimentation</a:t>
            </a:r>
          </a:p>
        </p:txBody>
      </p:sp>
      <p:sp>
        <p:nvSpPr>
          <p:cNvPr id="16" name="Rectangle à coins arrondis 15"/>
          <p:cNvSpPr/>
          <p:nvPr/>
        </p:nvSpPr>
        <p:spPr>
          <a:xfrm>
            <a:off x="179512" y="4221088"/>
            <a:ext cx="1584176" cy="19442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00" b="1" dirty="0">
                <a:solidFill>
                  <a:schemeClr val="tx1"/>
                </a:solidFill>
              </a:rPr>
              <a:t>Actions foncières </a:t>
            </a:r>
            <a:r>
              <a:rPr lang="fr-FR" sz="900" dirty="0">
                <a:solidFill>
                  <a:schemeClr val="tx2"/>
                </a:solidFill>
              </a:rPr>
              <a:t>(SAFER, Conseil Régional, Conseil Général, Coop de France AM, Fédération des Caves 84, Notaires, HCCA, Caves, Communes, Banques) :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Achat (subventions, REGAIN, convention SAFER)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Portage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Location (baux)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Convention d’usufruit temporaire</a:t>
            </a:r>
          </a:p>
        </p:txBody>
      </p:sp>
      <p:sp>
        <p:nvSpPr>
          <p:cNvPr id="17" name="Rectangle à coins arrondis 16"/>
          <p:cNvSpPr/>
          <p:nvPr/>
        </p:nvSpPr>
        <p:spPr>
          <a:xfrm>
            <a:off x="1403648" y="5273824"/>
            <a:ext cx="1440160" cy="15841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00" b="1" dirty="0">
                <a:solidFill>
                  <a:schemeClr val="tx1"/>
                </a:solidFill>
              </a:rPr>
              <a:t>Installation :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Formation dans les lycées (Coop de France AM, Fédération des Caves 84, Caves)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Aides JA (OCM Vins, Conseil Régional, Conseil Général), avances (Caves)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Transmission (SAFER)</a:t>
            </a:r>
          </a:p>
          <a:p>
            <a:pPr lvl="0"/>
            <a:r>
              <a:rPr lang="fr-FR" sz="900" dirty="0">
                <a:solidFill>
                  <a:schemeClr val="tx2"/>
                </a:solidFill>
              </a:rPr>
              <a:t>Baux ruraux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63888" y="1772816"/>
            <a:ext cx="1080120" cy="15841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Affectio societatis 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Coop de France AM, Fédération des caves 84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 :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Relation cave-adhérents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Notion d’engagement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Entraide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Conseils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Echanges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3347864" y="3861048"/>
            <a:ext cx="1584176" cy="7920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419872" y="3933056"/>
            <a:ext cx="15121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Gouvernance (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Coop de France AM, Fédération des caves 84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 :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Relation CA-adhérents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Flèche droite 22"/>
          <p:cNvSpPr/>
          <p:nvPr/>
        </p:nvSpPr>
        <p:spPr>
          <a:xfrm>
            <a:off x="3995936" y="4725144"/>
            <a:ext cx="432048" cy="72008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droite 23"/>
          <p:cNvSpPr/>
          <p:nvPr/>
        </p:nvSpPr>
        <p:spPr>
          <a:xfrm rot="10800000">
            <a:off x="3923928" y="4869160"/>
            <a:ext cx="432048" cy="72008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3203848" y="5085184"/>
            <a:ext cx="1944216" cy="16561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3203848" y="5085184"/>
            <a:ext cx="187220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00" dirty="0"/>
              <a:t>Communication adhérents-cave et cave-adhérents (Direction, secrétariat administratif, technicien amont et/ou GDA) :</a:t>
            </a:r>
          </a:p>
          <a:p>
            <a:pPr lvl="0"/>
            <a:r>
              <a:rPr lang="fr-FR" sz="900" dirty="0"/>
              <a:t>Conseil personnalisé</a:t>
            </a:r>
          </a:p>
          <a:p>
            <a:pPr lvl="0"/>
            <a:r>
              <a:rPr lang="fr-FR" sz="900" dirty="0"/>
              <a:t>Bulletin interne, externe</a:t>
            </a:r>
          </a:p>
          <a:p>
            <a:pPr lvl="0"/>
            <a:r>
              <a:rPr lang="fr-FR" sz="900" dirty="0"/>
              <a:t>AG, CA, commission vignerons</a:t>
            </a:r>
          </a:p>
          <a:p>
            <a:pPr lvl="0"/>
            <a:r>
              <a:rPr lang="fr-FR" sz="900" dirty="0"/>
              <a:t>Extranet, site internet</a:t>
            </a:r>
          </a:p>
          <a:p>
            <a:r>
              <a:rPr lang="fr-FR" sz="900" dirty="0"/>
              <a:t>Abonnements</a:t>
            </a:r>
          </a:p>
        </p:txBody>
      </p:sp>
      <p:sp>
        <p:nvSpPr>
          <p:cNvPr id="27" name="Flèche vers le bas 26"/>
          <p:cNvSpPr/>
          <p:nvPr/>
        </p:nvSpPr>
        <p:spPr>
          <a:xfrm>
            <a:off x="2411760" y="3861048"/>
            <a:ext cx="144016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lèche vers le bas 27"/>
          <p:cNvSpPr/>
          <p:nvPr/>
        </p:nvSpPr>
        <p:spPr>
          <a:xfrm rot="1756137">
            <a:off x="1918344" y="3702500"/>
            <a:ext cx="196041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lèche vers le bas 29"/>
          <p:cNvSpPr/>
          <p:nvPr/>
        </p:nvSpPr>
        <p:spPr>
          <a:xfrm rot="5400000">
            <a:off x="1331640" y="3068960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lèche vers le bas 30"/>
          <p:cNvSpPr/>
          <p:nvPr/>
        </p:nvSpPr>
        <p:spPr>
          <a:xfrm rot="9500593">
            <a:off x="2010674" y="2004837"/>
            <a:ext cx="200775" cy="596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lèche droite 31"/>
          <p:cNvSpPr/>
          <p:nvPr/>
        </p:nvSpPr>
        <p:spPr>
          <a:xfrm rot="18534447">
            <a:off x="2527915" y="2210990"/>
            <a:ext cx="820882" cy="1356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à coins arrondis 32"/>
          <p:cNvSpPr/>
          <p:nvPr/>
        </p:nvSpPr>
        <p:spPr>
          <a:xfrm>
            <a:off x="5940152" y="3861048"/>
            <a:ext cx="1296144" cy="208823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>
            <a:off x="6012160" y="3861048"/>
            <a:ext cx="12961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00" b="1" dirty="0"/>
              <a:t>Etude globale de l’entreprise </a:t>
            </a:r>
            <a:r>
              <a:rPr lang="fr-FR" sz="900" dirty="0"/>
              <a:t>(</a:t>
            </a:r>
            <a:r>
              <a:rPr lang="fr-FR" sz="900" dirty="0">
                <a:solidFill>
                  <a:schemeClr val="accent1"/>
                </a:solidFill>
              </a:rPr>
              <a:t>Coop de France AM, Fédération des Caves 84) :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Gouvernance : projet d’entreprise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Moyens humains (organisation)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Moyens techniques (outils de production : vinification, conditionnement, magasins de vente)</a:t>
            </a:r>
          </a:p>
          <a:p>
            <a:pPr lvl="0"/>
            <a:r>
              <a:rPr lang="fr-FR" sz="900" dirty="0">
                <a:solidFill>
                  <a:schemeClr val="accent1"/>
                </a:solidFill>
              </a:rPr>
              <a:t>Moyens financier</a:t>
            </a:r>
            <a:r>
              <a:rPr lang="fr-FR" sz="900" dirty="0"/>
              <a:t>s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380312" y="116632"/>
            <a:ext cx="1656184" cy="66247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7452320" y="116632"/>
            <a:ext cx="1332656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Ces 2 études vont permettre de déterminer le positionnement stratégique de chaque cave coopérative et les moyens à mettre en œuvre en conséquence 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Positionnement et rapprochement commercial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Fusion, union, filiale, GIE, …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Massification des achats, des services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Diversification des services :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Achat de vins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Partenariat avec le négoce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7524328" y="3222075"/>
            <a:ext cx="1619672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Oenotourisme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Prestations de service pour les adhérents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Foncier (achat, exploitation, …)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Optimisation des coûts (Etude de rentabilité, Economies) :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Investissements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Frais de fonctionnement (services, masse salariale, …)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Renégociation des contrats (assurances, banques, …)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Achats groupés (matières sèches, …)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RH :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GPEC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Formation des salariés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Formation des administrateurs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Flèche droite 39"/>
          <p:cNvSpPr/>
          <p:nvPr/>
        </p:nvSpPr>
        <p:spPr>
          <a:xfrm rot="2990799">
            <a:off x="6282947" y="3495916"/>
            <a:ext cx="308245" cy="286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lèche droite 40"/>
          <p:cNvSpPr/>
          <p:nvPr/>
        </p:nvSpPr>
        <p:spPr>
          <a:xfrm rot="18474097">
            <a:off x="6258279" y="2395326"/>
            <a:ext cx="566070" cy="1704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226</Words>
  <Application>Microsoft Office PowerPoint</Application>
  <PresentationFormat>Affichage à l'écran (4:3)</PresentationFormat>
  <Paragraphs>80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Vigneron coopérateur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Vigneron cooperateur</dc:title>
  <dc:creator>computer</dc:creator>
  <cp:lastModifiedBy>computer</cp:lastModifiedBy>
  <cp:revision>11</cp:revision>
  <dcterms:created xsi:type="dcterms:W3CDTF">2014-07-17T13:30:41Z</dcterms:created>
  <dcterms:modified xsi:type="dcterms:W3CDTF">2014-07-17T15:11:50Z</dcterms:modified>
</cp:coreProperties>
</file>